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9" r:id="rId2"/>
    <p:sldId id="257" r:id="rId3"/>
    <p:sldId id="258" r:id="rId4"/>
    <p:sldId id="256" r:id="rId5"/>
    <p:sldId id="271" r:id="rId6"/>
    <p:sldId id="260" r:id="rId7"/>
    <p:sldId id="261" r:id="rId8"/>
    <p:sldId id="262" r:id="rId9"/>
    <p:sldId id="264" r:id="rId10"/>
    <p:sldId id="265" r:id="rId11"/>
    <p:sldId id="266" r:id="rId12"/>
    <p:sldId id="268" r:id="rId13"/>
    <p:sldId id="272" r:id="rId14"/>
    <p:sldId id="269" r:id="rId15"/>
    <p:sldId id="267" r:id="rId16"/>
    <p:sldId id="273" r:id="rId17"/>
    <p:sldId id="274" r:id="rId18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5C35"/>
    <a:srgbClr val="EE2A38"/>
    <a:srgbClr val="04B0CB"/>
    <a:srgbClr val="6D2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B62A7F-599D-45F7-A0E3-DF33EF719297}" v="475" dt="2021-09-27T13:59:09.7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68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89EAE-CE8A-47AB-B5F7-18663F0080B3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31984-E847-497D-BC01-5057D3BD9F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8741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r-HR" sz="1200" b="1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Uvodni </a:t>
            </a:r>
            <a:r>
              <a:rPr lang="hr-HR" sz="1200" b="1" kern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Ispričajte nešto o sebi i dosadašnjem radnom iskustvu.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Jeste li već sudjelovali u projektima razmjene znanja i iskustva s drugim učiteljima?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Zašto smatrate da je suradnja među učiteljima važna?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71271-464F-4B7C-AC70-015B4623A142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2483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D6F34-AB63-4956-87F0-DB7BBEBE3C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3F77DD-7EC7-4CE4-B57C-DBF244443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A8DBA-05B9-4265-9E83-FF0AB0E5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453F2-5357-476D-8751-E2670415E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BBEE8-D2D5-42D2-8525-5F9E25153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239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19839-E6A6-460F-BF34-08BAB3A9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2893B-DEF7-4CC3-876E-B9CD3772DA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5F71E-CA47-4A9E-AB20-8BAC27B05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3849-BC96-4BA3-96A5-C3DCF2DB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FFAFE-7B58-4E2E-B7C1-C22CA937F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4974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53CE19-9595-4F13-86E8-EB1C55139C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094D6E-ADE4-4278-A833-8E5AAF493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07726-B30C-4349-AEBB-259FB8D1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93513-0C6F-40A9-BD95-C9581571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D464F-BC2E-4489-A310-48DA6B15B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028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FBF90-2EF2-4D29-A15C-D03523C80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02F0A-63E6-4F52-BA2A-BDC19EB5C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92B2A-72E2-421F-999B-C450D6493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252FD-DBE2-4505-9FDE-674A12143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AF4DA-83F1-4659-AE81-DD9FA25F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3841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46D60-A039-4F8D-92CC-B104149C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C57D7-E509-40AB-88B9-85F468879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8E310-6345-4C3A-B004-BEF3C923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D5976-2CC2-4651-A440-7A86A618A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EA554-FBF9-435F-A5D5-2C8D2A799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90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C5DE2-5F7F-4670-A4DC-89F81A050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26EEF-40F0-44CE-AFE1-404C7E78E4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98A5B-BFFA-44BB-A5A8-60FE20140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EB1B72-59BA-44EA-9789-AAFF0B657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FA5E2-339D-4060-B4BF-F55501F70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8E4FC-3D9D-4409-8EAD-DFFBDC9F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637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3C60B-4F95-493A-AF36-4D3A5237E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FE9E2-0152-434A-8501-1F695AD76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4164A8-51B9-431F-B847-792C2C391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E9346B-8553-46DB-9C0A-ADE051B568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DE573-8D40-44E1-961C-17E80BBBA1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CDC732-22BA-4F12-8A58-13913963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BA9085-FA39-4BA9-A128-22A781D8F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7A6993-DF3A-45D6-91F5-1B2C921CF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496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B3DA7-E2BD-4688-B7CE-D0D2D6193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62AE32-1F99-44F6-AEC6-94ABF39CE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54D612-9CC2-4146-BE72-EE74B5309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3745C9-4FC1-4623-8708-DD3073F5F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2593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480974-9C5D-40D2-9466-A354598D1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9FBFD5-C86A-4A97-806D-2F88A7AF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F4327-4EFD-444F-83DD-142A1DB05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590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2B767-026A-4078-BABE-0122CFF4D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1E44A-E9BF-4F8B-BEBC-18D5A099E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EC0FA-81CA-46B7-B62D-B6062CC5A2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BC60B-F520-4061-9151-963F6D785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8BBC1-5CBF-46A2-914B-96414DDD6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0EEF6-C793-4682-9B3A-0E1F8389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096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04B28-BD2B-4A4E-BA89-463CC223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0A911F-2738-487C-9201-B7DD72F49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F1092-8174-4A35-9F88-C81A7744C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F8693-9F98-47E6-B49E-684A0784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253687-ABB5-4219-9059-6CFE669D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AFDCB-03F0-435F-A05F-2F0D7493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032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B97FA7-D637-4FD2-A45B-917F1D41E0E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888403" y="2888402"/>
            <a:ext cx="6857999" cy="108119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CDA921-BF1D-4072-8B1A-723D7503F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54" y="365125"/>
            <a:ext cx="100437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9282D-3B01-428F-A5F7-CA634ABA3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0052" y="1825625"/>
            <a:ext cx="100437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A68E5-D570-42A0-86D8-ED3FEC649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A02C2-B8D9-4D7B-9D73-564C6D5FC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690D6-42CF-474D-B0F9-F3B780EB5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6139C2-FBCA-45FB-962D-4C18254A58F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231373" y="5731916"/>
            <a:ext cx="877900" cy="4450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8A32BC-ACFA-4F2D-9A3C-3C3A252BD6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8274" y="6356350"/>
            <a:ext cx="1150999" cy="29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8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2891D6-45D1-49F5-8FA2-A651FDF30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202" y="526412"/>
            <a:ext cx="10421550" cy="623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29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1772816"/>
            <a:ext cx="4176464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6387526" y="2687216"/>
            <a:ext cx="5248004" cy="20621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hr-HR" sz="3200" dirty="0"/>
              <a:t>U TERMOELEKTRANAMA SE </a:t>
            </a:r>
          </a:p>
          <a:p>
            <a:r>
              <a:rPr lang="hr-HR" sz="3200" dirty="0"/>
              <a:t>ENERGIJA IZGARANJA GORIVA</a:t>
            </a:r>
          </a:p>
          <a:p>
            <a:r>
              <a:rPr lang="hr-HR" sz="3200" dirty="0"/>
              <a:t>PRETVARA U ELEKTRIČNU ENERGIJU.</a:t>
            </a:r>
          </a:p>
        </p:txBody>
      </p:sp>
    </p:spTree>
    <p:extLst>
      <p:ext uri="{BB962C8B-B14F-4D97-AF65-F5344CB8AC3E}">
        <p14:creationId xmlns:p14="http://schemas.microsoft.com/office/powerpoint/2010/main" val="257379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805" y="1196752"/>
            <a:ext cx="3744416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6096000" y="2560724"/>
            <a:ext cx="5066940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hr-HR" sz="3200" dirty="0"/>
              <a:t>U HIDROELEKTRANAMA SE ENERGIJA VODE PRETVARA U </a:t>
            </a:r>
          </a:p>
          <a:p>
            <a:r>
              <a:rPr lang="hr-HR" sz="3200" dirty="0"/>
              <a:t>ELEKTRIČNU ENERGIJU.</a:t>
            </a:r>
          </a:p>
        </p:txBody>
      </p:sp>
    </p:spTree>
    <p:extLst>
      <p:ext uri="{BB962C8B-B14F-4D97-AF65-F5344CB8AC3E}">
        <p14:creationId xmlns:p14="http://schemas.microsoft.com/office/powerpoint/2010/main" val="2065596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631504" y="548680"/>
            <a:ext cx="8686800" cy="838200"/>
          </a:xfrm>
        </p:spPr>
        <p:txBody>
          <a:bodyPr>
            <a:normAutofit/>
          </a:bodyPr>
          <a:lstStyle/>
          <a:p>
            <a:r>
              <a:rPr lang="hr-HR" dirty="0"/>
              <a:t>Prepoznajete li što je na fotografiji?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1713727"/>
            <a:ext cx="4608512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6585358" y="2528362"/>
            <a:ext cx="5167617" cy="224676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hr-HR" sz="2800" dirty="0"/>
              <a:t>Na fotografiji je POZDRAV SUNCU u Zadru.</a:t>
            </a:r>
          </a:p>
          <a:p>
            <a:r>
              <a:rPr lang="hr-HR" sz="2800" dirty="0"/>
              <a:t>On je napravljen od solarnih ćelija.</a:t>
            </a:r>
          </a:p>
          <a:p>
            <a:r>
              <a:rPr lang="hr-HR" sz="2800" dirty="0"/>
              <a:t>Možeš li zaključiti koja se energija pretvara u neku drugu i koju?</a:t>
            </a:r>
          </a:p>
        </p:txBody>
      </p:sp>
      <p:sp>
        <p:nvSpPr>
          <p:cNvPr id="6" name="TekstniOkvir 5"/>
          <p:cNvSpPr txBox="1"/>
          <p:nvPr/>
        </p:nvSpPr>
        <p:spPr>
          <a:xfrm>
            <a:off x="6887376" y="5916613"/>
            <a:ext cx="3528392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endParaRPr lang="hr-HR" sz="2800" b="1" dirty="0"/>
          </a:p>
        </p:txBody>
      </p:sp>
      <p:sp>
        <p:nvSpPr>
          <p:cNvPr id="7" name="Pravokutnik 6"/>
          <p:cNvSpPr/>
          <p:nvPr/>
        </p:nvSpPr>
        <p:spPr>
          <a:xfrm>
            <a:off x="7283420" y="5824280"/>
            <a:ext cx="2736304" cy="70788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/>
            <a:r>
              <a:rPr lang="hr-HR" sz="2000" b="1" dirty="0">
                <a:solidFill>
                  <a:prstClr val="black"/>
                </a:solidFill>
              </a:rPr>
              <a:t>SOLARNA ENERGIJA U ELEKTRIČNU ENERGIJU</a:t>
            </a:r>
          </a:p>
        </p:txBody>
      </p:sp>
    </p:spTree>
    <p:extLst>
      <p:ext uri="{BB962C8B-B14F-4D97-AF65-F5344CB8AC3E}">
        <p14:creationId xmlns:p14="http://schemas.microsoft.com/office/powerpoint/2010/main" val="676140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33561" y="2394058"/>
            <a:ext cx="3505495" cy="1622321"/>
          </a:xfrm>
        </p:spPr>
        <p:txBody>
          <a:bodyPr>
            <a:normAutofit/>
          </a:bodyPr>
          <a:lstStyle/>
          <a:p>
            <a:r>
              <a:rPr lang="hr-HR" sz="3400" dirty="0"/>
              <a:t>Oznaka koja pokazuje potrošnju energije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75C122-7F79-4CC0-BFA8-C87C4CD86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862" y="929355"/>
            <a:ext cx="6019331" cy="4996043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292821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F7AFB9A-7364-478C-B48B-8523CDD9AE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36678033-86B6-40E6-BE90-78D8ED4E3A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6096002" cy="6858000"/>
          </a:xfrm>
          <a:custGeom>
            <a:avLst/>
            <a:gdLst>
              <a:gd name="connsiteX0" fmla="*/ 0 w 6096002"/>
              <a:gd name="connsiteY0" fmla="*/ 0 h 6858000"/>
              <a:gd name="connsiteX1" fmla="*/ 4885967 w 6096002"/>
              <a:gd name="connsiteY1" fmla="*/ 0 h 6858000"/>
              <a:gd name="connsiteX2" fmla="*/ 4946007 w 6096002"/>
              <a:gd name="connsiteY2" fmla="*/ 69271 h 6858000"/>
              <a:gd name="connsiteX3" fmla="*/ 6096002 w 6096002"/>
              <a:gd name="connsiteY3" fmla="*/ 3429000 h 6858000"/>
              <a:gd name="connsiteX4" fmla="*/ 4946007 w 6096002"/>
              <a:gd name="connsiteY4" fmla="*/ 6788730 h 6858000"/>
              <a:gd name="connsiteX5" fmla="*/ 4885967 w 6096002"/>
              <a:gd name="connsiteY5" fmla="*/ 6858000 h 6858000"/>
              <a:gd name="connsiteX6" fmla="*/ 0 w 60960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2" h="6858000">
                <a:moveTo>
                  <a:pt x="0" y="0"/>
                </a:moveTo>
                <a:lnTo>
                  <a:pt x="4885967" y="0"/>
                </a:lnTo>
                <a:lnTo>
                  <a:pt x="4946007" y="69271"/>
                </a:lnTo>
                <a:cubicBezTo>
                  <a:pt x="5656533" y="929100"/>
                  <a:pt x="6096002" y="2116944"/>
                  <a:pt x="6096002" y="3429000"/>
                </a:cubicBezTo>
                <a:cubicBezTo>
                  <a:pt x="6096002" y="4741056"/>
                  <a:pt x="5656533" y="5928900"/>
                  <a:pt x="4946007" y="6788730"/>
                </a:cubicBezTo>
                <a:lnTo>
                  <a:pt x="4885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6" name="Freeform: Shape 15">
            <a:extLst>
              <a:ext uri="{FF2B5EF4-FFF2-40B4-BE49-F238E27FC236}">
                <a16:creationId xmlns:a16="http://schemas.microsoft.com/office/drawing/2014/main" id="{D2542E1A-076E-4A34-BB67-2BF961754E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5370" cy="6858000"/>
          </a:xfrm>
          <a:custGeom>
            <a:avLst/>
            <a:gdLst>
              <a:gd name="connsiteX0" fmla="*/ 0 w 6085370"/>
              <a:gd name="connsiteY0" fmla="*/ 0 h 6858000"/>
              <a:gd name="connsiteX1" fmla="*/ 4875335 w 6085370"/>
              <a:gd name="connsiteY1" fmla="*/ 0 h 6858000"/>
              <a:gd name="connsiteX2" fmla="*/ 4935375 w 6085370"/>
              <a:gd name="connsiteY2" fmla="*/ 69271 h 6858000"/>
              <a:gd name="connsiteX3" fmla="*/ 6085370 w 6085370"/>
              <a:gd name="connsiteY3" fmla="*/ 3429000 h 6858000"/>
              <a:gd name="connsiteX4" fmla="*/ 4935375 w 6085370"/>
              <a:gd name="connsiteY4" fmla="*/ 6788730 h 6858000"/>
              <a:gd name="connsiteX5" fmla="*/ 4875335 w 6085370"/>
              <a:gd name="connsiteY5" fmla="*/ 6858000 h 6858000"/>
              <a:gd name="connsiteX6" fmla="*/ 0 w 608537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5370" h="6858000">
                <a:moveTo>
                  <a:pt x="0" y="0"/>
                </a:moveTo>
                <a:lnTo>
                  <a:pt x="4875335" y="0"/>
                </a:lnTo>
                <a:lnTo>
                  <a:pt x="4935375" y="69271"/>
                </a:lnTo>
                <a:cubicBezTo>
                  <a:pt x="5645901" y="929100"/>
                  <a:pt x="6085370" y="2116944"/>
                  <a:pt x="6085370" y="3429000"/>
                </a:cubicBezTo>
                <a:cubicBezTo>
                  <a:pt x="6085370" y="4741056"/>
                  <a:pt x="5645901" y="5928900"/>
                  <a:pt x="4935375" y="6788730"/>
                </a:cubicBezTo>
                <a:lnTo>
                  <a:pt x="487533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38913" y="859536"/>
            <a:ext cx="4832802" cy="1243584"/>
          </a:xfrm>
        </p:spPr>
        <p:txBody>
          <a:bodyPr>
            <a:normAutofit/>
          </a:bodyPr>
          <a:lstStyle/>
          <a:p>
            <a:r>
              <a:rPr lang="hr-HR" sz="3400" dirty="0"/>
              <a:t>	ENERGIJA I OKOLIŠ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C56826-D4E5-42ED-8529-079651CB3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912" y="2185062"/>
            <a:ext cx="49834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38912" y="2512611"/>
            <a:ext cx="5477256" cy="36643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400" b="1" dirty="0">
                <a:solidFill>
                  <a:srgbClr val="7030A0"/>
                </a:solidFill>
              </a:rPr>
              <a:t>ENERGIJA: </a:t>
            </a:r>
            <a:r>
              <a:rPr lang="hr-HR" sz="2400" b="1" dirty="0"/>
              <a:t>vjetar, voda, Sunce, ugljen, nafta, plin</a:t>
            </a:r>
          </a:p>
          <a:p>
            <a:pPr marL="0" indent="0">
              <a:buNone/>
            </a:pPr>
            <a:r>
              <a:rPr lang="hr-HR" sz="2400" b="1" dirty="0">
                <a:solidFill>
                  <a:srgbClr val="FF0000"/>
                </a:solidFill>
              </a:rPr>
              <a:t>NEOBNOVLJIVI IZVORI ENERGIJE: </a:t>
            </a:r>
            <a:r>
              <a:rPr lang="hr-HR" sz="2400" b="1" dirty="0"/>
              <a:t>ugljen, nafta, zemni plin</a:t>
            </a:r>
          </a:p>
          <a:p>
            <a:pPr marL="0" indent="0">
              <a:buNone/>
            </a:pPr>
            <a:r>
              <a:rPr lang="hr-HR" sz="2400" b="1" dirty="0">
                <a:solidFill>
                  <a:srgbClr val="00B050"/>
                </a:solidFill>
              </a:rPr>
              <a:t>OBNOVLJIVI IZVORI ENERGIJE: </a:t>
            </a:r>
            <a:r>
              <a:rPr lang="hr-HR" sz="2400" b="1" dirty="0"/>
              <a:t>vjetar, Sunce, voda, biomasa, solarni paneli, vjetrenjače, hidroelektrane, termoelektrane</a:t>
            </a:r>
          </a:p>
          <a:p>
            <a:pPr marL="0" indent="0">
              <a:buNone/>
            </a:pPr>
            <a:endParaRPr lang="hr-HR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E54920-3FEB-4FB3-9F72-79DFCC5577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3158" y="517600"/>
            <a:ext cx="4204138" cy="2743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B35D43-DA45-45AB-A73E-CB9C72BCD2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9227" y="3429000"/>
            <a:ext cx="45720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710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828800" y="1340769"/>
            <a:ext cx="8686800" cy="4739357"/>
          </a:xfrm>
        </p:spPr>
        <p:txBody>
          <a:bodyPr/>
          <a:lstStyle/>
          <a:p>
            <a:pPr marL="0" indent="0">
              <a:buNone/>
            </a:pPr>
            <a:r>
              <a:rPr lang="hr-HR" b="1" dirty="0"/>
              <a:t>PONOVIMO</a:t>
            </a:r>
            <a:r>
              <a:rPr lang="hr-HR" dirty="0"/>
              <a:t>!</a:t>
            </a:r>
          </a:p>
          <a:p>
            <a:pPr marL="0" indent="0">
              <a:buNone/>
            </a:pPr>
            <a:r>
              <a:rPr lang="hr-HR" dirty="0"/>
              <a:t>Za što je važna proizvodnja energije?</a:t>
            </a:r>
          </a:p>
          <a:p>
            <a:pPr marL="0" indent="0">
              <a:buNone/>
            </a:pPr>
            <a:r>
              <a:rPr lang="hr-HR" dirty="0"/>
              <a:t>Kojom se vrstom energije najviše koristimo u kućanstvu?</a:t>
            </a:r>
          </a:p>
          <a:p>
            <a:pPr marL="0" indent="0">
              <a:buNone/>
            </a:pPr>
            <a:r>
              <a:rPr lang="hr-HR" dirty="0"/>
              <a:t>Koji oblik energije nastaje kada grijemo svoj dom?</a:t>
            </a:r>
          </a:p>
          <a:p>
            <a:pPr marL="0" indent="0">
              <a:buNone/>
            </a:pPr>
            <a:r>
              <a:rPr lang="hr-HR" dirty="0"/>
              <a:t>Koje vrste energije imamo?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1507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91114" y="126346"/>
            <a:ext cx="4944152" cy="1622321"/>
          </a:xfrm>
        </p:spPr>
        <p:txBody>
          <a:bodyPr>
            <a:normAutofit/>
          </a:bodyPr>
          <a:lstStyle/>
          <a:p>
            <a:r>
              <a:rPr lang="hr-HR" dirty="0"/>
              <a:t>ZADATAK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264794" y="1844189"/>
            <a:ext cx="4944151" cy="378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200" b="1" dirty="0"/>
              <a:t>Rečenice dopuni ovim riječima: </a:t>
            </a:r>
          </a:p>
          <a:p>
            <a:pPr marL="0" indent="0">
              <a:buNone/>
            </a:pPr>
            <a:r>
              <a:rPr lang="hr-HR" sz="2200" b="1" dirty="0">
                <a:solidFill>
                  <a:srgbClr val="7030A0"/>
                </a:solidFill>
              </a:rPr>
              <a:t>TOPLINSKA, ZAGRIJAVA, IZVOR, HRANU</a:t>
            </a:r>
            <a:r>
              <a:rPr lang="hr-HR" sz="2200" b="1" dirty="0"/>
              <a:t>.</a:t>
            </a:r>
          </a:p>
          <a:p>
            <a:pPr marL="0" indent="0">
              <a:buNone/>
            </a:pPr>
            <a:r>
              <a:rPr lang="hr-HR" sz="2200" b="1" dirty="0"/>
              <a:t>Vozeći bicikl, tvoje se tijelo ____________.</a:t>
            </a:r>
          </a:p>
          <a:p>
            <a:pPr marL="0" indent="0">
              <a:buNone/>
            </a:pPr>
            <a:r>
              <a:rPr lang="hr-HR" sz="2200" b="1" dirty="0"/>
              <a:t>Pritom nastaje __________ energija.</a:t>
            </a:r>
          </a:p>
          <a:p>
            <a:pPr marL="0" indent="0">
              <a:buNone/>
            </a:pPr>
            <a:r>
              <a:rPr lang="hr-HR" sz="2200" b="1" dirty="0"/>
              <a:t>Da bismo imali energije, trebamo _________.</a:t>
            </a:r>
          </a:p>
          <a:p>
            <a:pPr marL="0" indent="0">
              <a:buNone/>
            </a:pPr>
            <a:r>
              <a:rPr lang="hr-HR" sz="2200" b="1" dirty="0"/>
              <a:t>Ona je _____________ energije za naše tijelo</a:t>
            </a:r>
            <a:r>
              <a:rPr lang="hr-HR" sz="2200" dirty="0"/>
              <a:t>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F7435D-E3DB-47B1-BA61-B00ACC83A9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2950" y="0"/>
            <a:ext cx="6099050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9">
            <a:extLst>
              <a:ext uri="{FF2B5EF4-FFF2-40B4-BE49-F238E27FC236}">
                <a16:creationId xmlns:a16="http://schemas.microsoft.com/office/drawing/2014/main" id="{F263A0B5-F8C4-4116-809F-78A768EA79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7582" y="557784"/>
            <a:ext cx="5130204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D89A3C-3414-409D-ADD9-6B7B60EB5B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8409" y="1001458"/>
            <a:ext cx="3092477" cy="485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3722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Domaća zadaća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4000" dirty="0"/>
              <a:t>Tko želi može izraditi vodenicu na str. 46. </a:t>
            </a:r>
          </a:p>
          <a:p>
            <a:r>
              <a:rPr lang="hr-HR" sz="4000" dirty="0"/>
              <a:t>str. 47.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D26995-3F02-4DDB-944B-91DA52D70469}"/>
              </a:ext>
            </a:extLst>
          </p:cNvPr>
          <p:cNvSpPr txBox="1"/>
          <p:nvPr/>
        </p:nvSpPr>
        <p:spPr>
          <a:xfrm>
            <a:off x="1437956" y="6169709"/>
            <a:ext cx="7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dirty="0"/>
              <a:t>Osmislile: Josipa Masnić i Kristina Knežević, OŠ Bartula Kašića, Zadar</a:t>
            </a:r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val="968663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318441" y="1154506"/>
            <a:ext cx="10043747" cy="4351338"/>
          </a:xfrm>
        </p:spPr>
        <p:txBody>
          <a:bodyPr/>
          <a:lstStyle/>
          <a:p>
            <a:pPr marL="0" indent="0">
              <a:buNone/>
            </a:pPr>
            <a:r>
              <a:rPr lang="hr-HR" b="1" i="1" u="sng" dirty="0">
                <a:solidFill>
                  <a:srgbClr val="FF0000"/>
                </a:solidFill>
              </a:rPr>
              <a:t>PONOVIMO!</a:t>
            </a:r>
          </a:p>
          <a:p>
            <a:pPr marL="0" indent="0">
              <a:buNone/>
            </a:pPr>
            <a:r>
              <a:rPr lang="hr-HR" dirty="0"/>
              <a:t>Što je pretvorba energije?</a:t>
            </a:r>
          </a:p>
          <a:p>
            <a:pPr marL="0" indent="0">
              <a:buNone/>
            </a:pPr>
            <a:r>
              <a:rPr lang="hr-HR" dirty="0"/>
              <a:t>Na koji način možemo štedjeti energiju?</a:t>
            </a:r>
          </a:p>
          <a:p>
            <a:pPr marL="0" indent="0">
              <a:buNone/>
            </a:pPr>
            <a:r>
              <a:rPr lang="hr-HR" dirty="0"/>
              <a:t>Koje ti oblike energije može dati hrana?</a:t>
            </a:r>
          </a:p>
          <a:p>
            <a:pPr marL="0" indent="0">
              <a:buNone/>
            </a:pPr>
            <a:r>
              <a:rPr lang="hr-HR" dirty="0"/>
              <a:t>Nabroji dva kućanska uređaja koji pretvaraju električnu energiju u toplinsku energiju.</a:t>
            </a:r>
          </a:p>
        </p:txBody>
      </p:sp>
    </p:spTree>
    <p:extLst>
      <p:ext uri="{BB962C8B-B14F-4D97-AF65-F5344CB8AC3E}">
        <p14:creationId xmlns:p14="http://schemas.microsoft.com/office/powerpoint/2010/main" val="3298093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527685" y="390292"/>
            <a:ext cx="10515600" cy="1325563"/>
          </a:xfrm>
        </p:spPr>
        <p:txBody>
          <a:bodyPr>
            <a:normAutofit/>
          </a:bodyPr>
          <a:lstStyle/>
          <a:p>
            <a:r>
              <a:rPr lang="hr-HR" dirty="0"/>
              <a:t>Koja je razlika između dva grada na fotografijama? Kako to utječe na život ljudi?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29461F-8E99-4756-A950-4CD6B92B6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680" y="2505075"/>
            <a:ext cx="10821798" cy="315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747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34767" y="-479934"/>
            <a:ext cx="9144000" cy="2387600"/>
          </a:xfrm>
        </p:spPr>
        <p:txBody>
          <a:bodyPr/>
          <a:lstStyle/>
          <a:p>
            <a:r>
              <a:rPr lang="hr-HR" dirty="0"/>
              <a:t>	       </a:t>
            </a:r>
            <a:r>
              <a:rPr lang="hr-HR" sz="4400" dirty="0"/>
              <a:t>Energija i okoliš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2248250" y="1907666"/>
            <a:ext cx="5299046" cy="1655762"/>
          </a:xfrm>
        </p:spPr>
        <p:txBody>
          <a:bodyPr>
            <a:normAutofit/>
          </a:bodyPr>
          <a:lstStyle/>
          <a:p>
            <a:r>
              <a:rPr lang="hr-HR" sz="4800" dirty="0"/>
              <a:t>                    </a:t>
            </a:r>
            <a:r>
              <a:rPr lang="hr-HR" sz="3600" dirty="0"/>
              <a:t>Školski rad</a:t>
            </a:r>
          </a:p>
        </p:txBody>
      </p:sp>
    </p:spTree>
    <p:extLst>
      <p:ext uri="{BB962C8B-B14F-4D97-AF65-F5344CB8AC3E}">
        <p14:creationId xmlns:p14="http://schemas.microsoft.com/office/powerpoint/2010/main" val="2179284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828800" y="1340769"/>
            <a:ext cx="8686800" cy="4739357"/>
          </a:xfrm>
        </p:spPr>
        <p:txBody>
          <a:bodyPr/>
          <a:lstStyle/>
          <a:p>
            <a:pPr marL="0" indent="0">
              <a:buNone/>
            </a:pPr>
            <a:r>
              <a:rPr lang="hr-HR" dirty="0"/>
              <a:t>Za koje nam je sve aktivnosti u domu potrebna energija?</a:t>
            </a:r>
          </a:p>
          <a:p>
            <a:pPr marL="0" indent="0">
              <a:buNone/>
            </a:pPr>
            <a:r>
              <a:rPr lang="hr-HR" dirty="0"/>
              <a:t>- kuhanje</a:t>
            </a:r>
          </a:p>
          <a:p>
            <a:pPr marL="0" indent="0">
              <a:buNone/>
            </a:pPr>
            <a:r>
              <a:rPr lang="hr-HR" dirty="0"/>
              <a:t>- glačanje</a:t>
            </a:r>
          </a:p>
          <a:p>
            <a:pPr marL="0" indent="0">
              <a:buNone/>
            </a:pPr>
            <a:r>
              <a:rPr lang="hr-HR" dirty="0"/>
              <a:t>- topla voda</a:t>
            </a:r>
          </a:p>
          <a:p>
            <a:pPr marL="0" indent="0">
              <a:buNone/>
            </a:pPr>
            <a:r>
              <a:rPr lang="hr-HR" dirty="0"/>
              <a:t>- grijanje</a:t>
            </a:r>
          </a:p>
          <a:p>
            <a:pPr marL="0" indent="0">
              <a:buNone/>
            </a:pPr>
            <a:r>
              <a:rPr lang="hr-HR" dirty="0"/>
              <a:t>- hlađenje</a:t>
            </a:r>
          </a:p>
          <a:p>
            <a:pPr marL="0" indent="0">
              <a:buNone/>
            </a:pPr>
            <a:r>
              <a:rPr lang="hr-HR" dirty="0"/>
              <a:t>- svijetlo…</a:t>
            </a:r>
          </a:p>
        </p:txBody>
      </p:sp>
    </p:spTree>
    <p:extLst>
      <p:ext uri="{BB962C8B-B14F-4D97-AF65-F5344CB8AC3E}">
        <p14:creationId xmlns:p14="http://schemas.microsoft.com/office/powerpoint/2010/main" val="119273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DF40726-9B19-4165-9C26-757D16E19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81939" y="1453896"/>
            <a:ext cx="5684522" cy="37769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4000" dirty="0"/>
              <a:t>Zamisli dan bez električne energije (struje).</a:t>
            </a:r>
          </a:p>
          <a:p>
            <a:pPr marL="0" indent="0">
              <a:buNone/>
            </a:pPr>
            <a:r>
              <a:rPr lang="hr-HR" sz="4000" dirty="0"/>
              <a:t>Što bi sve prestalo raditi?</a:t>
            </a:r>
          </a:p>
          <a:p>
            <a:pPr marL="0" indent="0">
              <a:buNone/>
            </a:pPr>
            <a:r>
              <a:rPr lang="hr-HR" sz="4000" dirty="0"/>
              <a:t>Koji bi uređaj tebi tada najviše nedostajao?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B0BC8A-A0B5-45FC-BBBA-C848E6F4F6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803" r="3226" b="-2"/>
          <a:stretch/>
        </p:blipFill>
        <p:spPr>
          <a:xfrm>
            <a:off x="6190488" y="566928"/>
            <a:ext cx="5157216" cy="528619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089CB41-F399-4AEB-980C-5BFB1049C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6112341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FC967B-3DD6-463D-9DB9-6E4419AE0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096768" y="3817404"/>
            <a:ext cx="54864" cy="45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13019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828800" y="566928"/>
            <a:ext cx="8238744" cy="61264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3600" b="1" dirty="0">
                <a:solidFill>
                  <a:srgbClr val="FF0000"/>
                </a:solidFill>
              </a:rPr>
              <a:t>IZVORE ENERGIJE DIJELIMO NA:</a:t>
            </a:r>
          </a:p>
          <a:p>
            <a:pPr marL="0" indent="0">
              <a:buNone/>
            </a:pPr>
            <a:r>
              <a:rPr lang="hr-HR" sz="3600" dirty="0"/>
              <a:t>- </a:t>
            </a:r>
            <a:r>
              <a:rPr lang="hr-HR" sz="3600" dirty="0">
                <a:solidFill>
                  <a:srgbClr val="FF0000"/>
                </a:solidFill>
              </a:rPr>
              <a:t>NEOBNOVLJIVE </a:t>
            </a:r>
            <a:r>
              <a:rPr lang="hr-HR" sz="3600" dirty="0"/>
              <a:t>- troše se, ne obnavljaju se, ne možemo ih proizvesti kad ih potrošimo </a:t>
            </a:r>
          </a:p>
          <a:p>
            <a:pPr marL="0" indent="0">
              <a:buNone/>
            </a:pPr>
            <a:r>
              <a:rPr lang="hr-HR" sz="3600" dirty="0"/>
              <a:t>To su: </a:t>
            </a:r>
            <a:r>
              <a:rPr lang="hr-HR" sz="3600" dirty="0">
                <a:solidFill>
                  <a:srgbClr val="00B050"/>
                </a:solidFill>
              </a:rPr>
              <a:t>ugljen, nafta i zemni plin</a:t>
            </a:r>
          </a:p>
          <a:p>
            <a:pPr marL="0" indent="0">
              <a:buNone/>
            </a:pPr>
            <a:r>
              <a:rPr lang="hr-HR" sz="3600" dirty="0"/>
              <a:t>Nalaze se u ograničenim količinama u Zemlji.</a:t>
            </a:r>
          </a:p>
          <a:p>
            <a:pPr marL="0" indent="0">
              <a:buNone/>
            </a:pPr>
            <a:r>
              <a:rPr lang="hr-HR" sz="3600" dirty="0"/>
              <a:t>Njihovim izgaranjem dobivamo </a:t>
            </a:r>
            <a:r>
              <a:rPr lang="hr-HR" sz="3600" dirty="0">
                <a:solidFill>
                  <a:srgbClr val="C00000"/>
                </a:solidFill>
              </a:rPr>
              <a:t>ENERGIJU,</a:t>
            </a:r>
            <a:r>
              <a:rPr lang="hr-HR" sz="3600" dirty="0"/>
              <a:t> a pritom nastaju i </a:t>
            </a:r>
            <a:r>
              <a:rPr lang="hr-HR" sz="3600" dirty="0">
                <a:solidFill>
                  <a:srgbClr val="C00000"/>
                </a:solidFill>
              </a:rPr>
              <a:t>ŠTETNI PLINOVI </a:t>
            </a:r>
            <a:r>
              <a:rPr lang="hr-HR" sz="3600" dirty="0"/>
              <a:t>koji onečišćuju okoliš.</a:t>
            </a:r>
          </a:p>
          <a:p>
            <a:pPr>
              <a:buFontTx/>
              <a:buChar char="-"/>
            </a:pPr>
            <a:endParaRPr lang="hr-H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52C415-D556-423B-9C07-9A1FF8226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4917" y="1837944"/>
            <a:ext cx="1615204" cy="267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02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218612" y="525185"/>
            <a:ext cx="10043747" cy="6429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/>
              <a:t>- </a:t>
            </a:r>
            <a:r>
              <a:rPr lang="hr-HR" sz="3500" b="1" dirty="0">
                <a:solidFill>
                  <a:srgbClr val="C00000"/>
                </a:solidFill>
              </a:rPr>
              <a:t>OBNOVLJIVE</a:t>
            </a:r>
            <a:r>
              <a:rPr lang="hr-HR" sz="3500" dirty="0"/>
              <a:t> – izvori energije sačuvani u prirodi, obnavljaju se djelomično ili u potpunosti</a:t>
            </a:r>
          </a:p>
          <a:p>
            <a:pPr marL="0" indent="0">
              <a:buNone/>
            </a:pPr>
            <a:r>
              <a:rPr lang="hr-HR" sz="3500" dirty="0"/>
              <a:t>To su:</a:t>
            </a:r>
          </a:p>
          <a:p>
            <a:pPr marL="0" indent="0">
              <a:buNone/>
            </a:pPr>
            <a:r>
              <a:rPr lang="hr-HR" sz="3500" dirty="0">
                <a:solidFill>
                  <a:srgbClr val="00B050"/>
                </a:solidFill>
              </a:rPr>
              <a:t>-</a:t>
            </a:r>
            <a:r>
              <a:rPr lang="hr-HR" sz="3500" dirty="0"/>
              <a:t> </a:t>
            </a:r>
            <a:r>
              <a:rPr lang="hr-HR" sz="3500" b="1" dirty="0">
                <a:solidFill>
                  <a:srgbClr val="00B050"/>
                </a:solidFill>
              </a:rPr>
              <a:t>vjetar</a:t>
            </a:r>
          </a:p>
          <a:p>
            <a:pPr marL="0" indent="0">
              <a:buNone/>
            </a:pPr>
            <a:r>
              <a:rPr lang="hr-HR" sz="3500" b="1" dirty="0">
                <a:solidFill>
                  <a:srgbClr val="00B050"/>
                </a:solidFill>
              </a:rPr>
              <a:t>- Sunčeva energija  </a:t>
            </a:r>
          </a:p>
          <a:p>
            <a:pPr>
              <a:buFontTx/>
              <a:buChar char="-"/>
            </a:pPr>
            <a:r>
              <a:rPr lang="hr-HR" sz="3500" b="1" dirty="0">
                <a:solidFill>
                  <a:srgbClr val="00B050"/>
                </a:solidFill>
              </a:rPr>
              <a:t>voda</a:t>
            </a:r>
          </a:p>
          <a:p>
            <a:pPr>
              <a:buFontTx/>
              <a:buChar char="-"/>
            </a:pPr>
            <a:endParaRPr lang="hr-HR" sz="35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hr-HR" sz="3500" dirty="0"/>
              <a:t>U njih ubrajamo i različite tvari biljnog i životinjskog podrijetla (</a:t>
            </a:r>
            <a:r>
              <a:rPr lang="hr-HR" sz="3500" b="1" dirty="0">
                <a:solidFill>
                  <a:srgbClr val="00B050"/>
                </a:solidFill>
              </a:rPr>
              <a:t>BIOMASU </a:t>
            </a:r>
            <a:r>
              <a:rPr lang="hr-HR" sz="3500" dirty="0"/>
              <a:t>za proizvodnju biogoriva, topline, električne energije). </a:t>
            </a:r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384146-CB6F-4159-8719-A5AFE5ABC8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6677" y="1749376"/>
            <a:ext cx="2804001" cy="2524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743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Proizvodnja energije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054" y="1897248"/>
            <a:ext cx="460851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6418306" y="3036809"/>
            <a:ext cx="4848109" cy="156966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hr-HR" sz="3200" dirty="0"/>
              <a:t>VJETRENJAČE PRETVARAJU ENERGIJU VJETRA U ELEKTRIČNU ENERGIJU</a:t>
            </a:r>
          </a:p>
        </p:txBody>
      </p:sp>
    </p:spTree>
    <p:extLst>
      <p:ext uri="{BB962C8B-B14F-4D97-AF65-F5344CB8AC3E}">
        <p14:creationId xmlns:p14="http://schemas.microsoft.com/office/powerpoint/2010/main" val="195565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1209</TotalTime>
  <Words>463</Words>
  <Application>Microsoft Office PowerPoint</Application>
  <PresentationFormat>Widescreen</PresentationFormat>
  <Paragraphs>68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Koja je razlika između dva grada na fotografijama? Kako to utječe na život ljudi?</vt:lpstr>
      <vt:lpstr>        Energija i okoliš</vt:lpstr>
      <vt:lpstr>PowerPoint Presentation</vt:lpstr>
      <vt:lpstr>PowerPoint Presentation</vt:lpstr>
      <vt:lpstr>PowerPoint Presentation</vt:lpstr>
      <vt:lpstr>PowerPoint Presentation</vt:lpstr>
      <vt:lpstr>Proizvodnja energije</vt:lpstr>
      <vt:lpstr>PowerPoint Presentation</vt:lpstr>
      <vt:lpstr>PowerPoint Presentation</vt:lpstr>
      <vt:lpstr>Prepoznajete li što je na fotografiji?</vt:lpstr>
      <vt:lpstr>Oznaka koja pokazuje potrošnju energije</vt:lpstr>
      <vt:lpstr> ENERGIJA I OKOLIŠ</vt:lpstr>
      <vt:lpstr>PowerPoint Presentation</vt:lpstr>
      <vt:lpstr>ZADATAK</vt:lpstr>
      <vt:lpstr>Domaća zadaća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Rutva Primorac</dc:creator>
  <cp:lastModifiedBy>Gordana Ivančić</cp:lastModifiedBy>
  <cp:revision>45</cp:revision>
  <dcterms:created xsi:type="dcterms:W3CDTF">2021-01-07T17:35:15Z</dcterms:created>
  <dcterms:modified xsi:type="dcterms:W3CDTF">2021-10-06T11:18:46Z</dcterms:modified>
</cp:coreProperties>
</file>